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6" r:id="rId4"/>
    <p:sldId id="257" r:id="rId5"/>
    <p:sldId id="258" r:id="rId6"/>
    <p:sldId id="261" r:id="rId7"/>
    <p:sldId id="262" r:id="rId8"/>
    <p:sldId id="268" r:id="rId9"/>
    <p:sldId id="269" r:id="rId10"/>
    <p:sldId id="259" r:id="rId11"/>
    <p:sldId id="260" r:id="rId12"/>
    <p:sldId id="263" r:id="rId13"/>
    <p:sldId id="264" r:id="rId14"/>
    <p:sldId id="274" r:id="rId15"/>
    <p:sldId id="282" r:id="rId16"/>
    <p:sldId id="281" r:id="rId17"/>
    <p:sldId id="279" r:id="rId18"/>
    <p:sldId id="283" r:id="rId19"/>
    <p:sldId id="271" r:id="rId20"/>
    <p:sldId id="280" r:id="rId21"/>
    <p:sldId id="275" r:id="rId22"/>
    <p:sldId id="276" r:id="rId2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D7F578-99CF-4682-AB94-5CAFCB099E37}" type="datetimeFigureOut">
              <a:rPr lang="es-ES_tradnl" smtClean="0"/>
              <a:pPr/>
              <a:t>16/08/2010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D2137F-C814-485D-8522-E1058F1CE450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ja.net/biblija.cgi?biblia=biblia&amp;set=13&amp;l=es&amp;pos=1&amp;qall=1&amp;idq=23&amp;idp0=23&amp;q=ni&amp;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>
            <a:normAutofit/>
          </a:bodyPr>
          <a:lstStyle/>
          <a:p>
            <a:pPr algn="ctr"/>
            <a:endParaRPr lang="es-ES_tradnl" sz="4000" dirty="0"/>
          </a:p>
        </p:txBody>
      </p:sp>
      <p:pic>
        <p:nvPicPr>
          <p:cNvPr id="25602" name="Picture 2" descr="http://api.ning.com/files/7ZFoKd8dXfbiT7AdXVVnSBijttkVKQRS0BYtxZRSfiMEcJ6qbgPsHZ-RnBNTnVJ36-5EGp7K2RT-xqY7372Rv3CP2ADajjQD/Jessylosnios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36525"/>
            <a:ext cx="9286908" cy="787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3. LA MISA ES  LA ACCIÓN SAGRADA POR EXCELENCIA.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+ SC 7 </a:t>
            </a:r>
            <a:r>
              <a:rPr lang="es-ES_tradnl" sz="4000" dirty="0" smtClean="0"/>
              <a:t>…toda celebración litúrgica, por ser obra de Cristo sacerdote y de su Cuerpo, que es la Iglesia, </a:t>
            </a:r>
            <a:r>
              <a:rPr lang="es-ES_tradnl" sz="4000" b="1" dirty="0" smtClean="0">
                <a:solidFill>
                  <a:srgbClr val="FFFF00"/>
                </a:solidFill>
              </a:rPr>
              <a:t>es acción sagrada por excelencia, </a:t>
            </a:r>
            <a:r>
              <a:rPr lang="es-ES_tradnl" sz="4000" dirty="0" smtClean="0"/>
              <a:t>cuya eficacia, con el mismo </a:t>
            </a:r>
          </a:p>
          <a:p>
            <a:pPr algn="l"/>
            <a:r>
              <a:rPr lang="es-ES_tradnl" sz="4000" dirty="0" smtClean="0"/>
              <a:t>título y en el mismo grado, no la iguala ninguna otra acción de la Iglesia.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+ cfr. SC 48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 </a:t>
            </a:r>
            <a:endParaRPr lang="es-ES_tradnl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786478"/>
          </a:xfrm>
        </p:spPr>
        <p:txBody>
          <a:bodyPr>
            <a:noAutofit/>
          </a:bodyPr>
          <a:lstStyle/>
          <a:p>
            <a:pPr algn="l"/>
            <a:r>
              <a:rPr lang="es-ES_tradnl" sz="3600" dirty="0" smtClean="0">
                <a:solidFill>
                  <a:srgbClr val="FFFF00"/>
                </a:solidFill>
              </a:rPr>
              <a:t>4. ADAPTADA A LAS CARACTERÍSTICAS PSICOLÓGICAS DE LOS NIÑOS.</a:t>
            </a:r>
          </a:p>
          <a:p>
            <a:pPr algn="l"/>
            <a:r>
              <a:rPr lang="es-ES_tradnl" sz="3600" dirty="0" smtClean="0">
                <a:solidFill>
                  <a:srgbClr val="FFFF00"/>
                </a:solidFill>
              </a:rPr>
              <a:t>	</a:t>
            </a:r>
            <a:r>
              <a:rPr lang="es-ES_tradnl" sz="2800" dirty="0" smtClean="0"/>
              <a:t>A manera de mención:</a:t>
            </a:r>
          </a:p>
          <a:p>
            <a:pPr algn="l"/>
            <a:r>
              <a:rPr lang="es-ES_tradnl" sz="2800" dirty="0" smtClean="0">
                <a:solidFill>
                  <a:srgbClr val="FFFF00"/>
                </a:solidFill>
              </a:rPr>
              <a:t>33:  </a:t>
            </a:r>
            <a:r>
              <a:rPr lang="es-ES_tradnl" sz="2800" dirty="0" smtClean="0"/>
              <a:t>los gestos y posturas del cuerpo.</a:t>
            </a:r>
          </a:p>
          <a:p>
            <a:pPr algn="l"/>
            <a:r>
              <a:rPr lang="es-ES_tradnl" sz="2800" dirty="0" smtClean="0">
                <a:solidFill>
                  <a:srgbClr val="FFFF00"/>
                </a:solidFill>
              </a:rPr>
              <a:t>39: </a:t>
            </a:r>
            <a:r>
              <a:rPr lang="es-ES_tradnl" sz="2800" dirty="0" smtClean="0"/>
              <a:t>No demasiado diferente.</a:t>
            </a:r>
          </a:p>
          <a:p>
            <a:pPr algn="l"/>
            <a:r>
              <a:rPr lang="es-ES_tradnl" sz="2800" b="1" dirty="0" smtClean="0">
                <a:solidFill>
                  <a:srgbClr val="FFFF00"/>
                </a:solidFill>
              </a:rPr>
              <a:t>40: </a:t>
            </a:r>
            <a:r>
              <a:rPr lang="es-ES_tradnl" sz="2800" dirty="0" smtClean="0"/>
              <a:t>El arte de saber empezar bien</a:t>
            </a:r>
          </a:p>
          <a:p>
            <a:pPr algn="l"/>
            <a:r>
              <a:rPr lang="es-ES_tradnl" sz="2800" dirty="0" smtClean="0">
                <a:solidFill>
                  <a:srgbClr val="FFFF00"/>
                </a:solidFill>
              </a:rPr>
              <a:t>51: </a:t>
            </a:r>
            <a:r>
              <a:rPr lang="es-ES_tradnl" sz="2800" dirty="0" smtClean="0"/>
              <a:t>Adaptar las oraciones.</a:t>
            </a:r>
          </a:p>
          <a:p>
            <a:pPr algn="l"/>
            <a:r>
              <a:rPr lang="es-ES_tradnl" sz="2800" dirty="0" smtClean="0">
                <a:solidFill>
                  <a:srgbClr val="FFFF00"/>
                </a:solidFill>
              </a:rPr>
              <a:t>PE/6: </a:t>
            </a:r>
            <a:r>
              <a:rPr lang="es-ES_tradnl" sz="2800" dirty="0" smtClean="0"/>
              <a:t>Lenguaje no infantil</a:t>
            </a:r>
          </a:p>
          <a:p>
            <a:pPr algn="l"/>
            <a:r>
              <a:rPr lang="es-ES_tradnl" sz="2800" dirty="0" smtClean="0"/>
              <a:t>Necesidad de conocer y aplicar la Psicología del Desarrollo. ( cfr. Catecismos  </a:t>
            </a:r>
            <a:r>
              <a:rPr lang="es-ES_tradnl" sz="2800" dirty="0" err="1" smtClean="0"/>
              <a:t>arquidiocesanos</a:t>
            </a:r>
            <a:r>
              <a:rPr lang="es-ES_tradnl" sz="2800" dirty="0" smtClean="0"/>
              <a:t> )</a:t>
            </a:r>
          </a:p>
          <a:p>
            <a:pPr algn="l"/>
            <a:r>
              <a:rPr lang="es-ES_tradnl" sz="3600" dirty="0" smtClean="0">
                <a:solidFill>
                  <a:srgbClr val="FFFF00"/>
                </a:solidFill>
              </a:rPr>
              <a:t> </a:t>
            </a:r>
            <a:endParaRPr lang="es-ES_tradnl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5. SABER ELEGIR EL RECURSO Y QUE SEA MISTAGÓGICO = INTRODUZCA EN EL MISTERIO.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12: </a:t>
            </a:r>
            <a:r>
              <a:rPr lang="es-ES_tradnl" sz="4000" dirty="0" smtClean="0"/>
              <a:t>Catequesis especial sobre la Eucaristía.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35: </a:t>
            </a:r>
            <a:r>
              <a:rPr lang="es-ES_tradnl" sz="4000" dirty="0" smtClean="0"/>
              <a:t>La importancia de lo visual</a:t>
            </a:r>
          </a:p>
          <a:p>
            <a:pPr algn="l"/>
            <a:r>
              <a:rPr lang="es-ES_tradnl" sz="4000" dirty="0" smtClean="0">
                <a:solidFill>
                  <a:srgbClr val="FFFF00"/>
                </a:solidFill>
              </a:rPr>
              <a:t>36: </a:t>
            </a:r>
            <a:r>
              <a:rPr lang="es-ES_tradnl" sz="4000" dirty="0" smtClean="0"/>
              <a:t>Creatividad visual: las imágenes</a:t>
            </a:r>
            <a:endParaRPr lang="es-ES_tradnl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monasteriopiedra.com/archivos/47/imagenes/punto_parqu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4538666" cy="5500726"/>
          </a:xfrm>
        </p:spPr>
        <p:txBody>
          <a:bodyPr>
            <a:normAutofit/>
          </a:bodyPr>
          <a:lstStyle/>
          <a:p>
            <a:pPr algn="l"/>
            <a:r>
              <a:rPr lang="es-ES_tradnl" sz="4400" dirty="0" smtClean="0"/>
              <a:t>+ Es necesario distinguir entre el </a:t>
            </a:r>
            <a:r>
              <a:rPr lang="es-ES_tradnl" sz="4400" b="1" dirty="0" smtClean="0">
                <a:solidFill>
                  <a:srgbClr val="FFFF00"/>
                </a:solidFill>
              </a:rPr>
              <a:t>recurso (cómo ) y la finalidad </a:t>
            </a:r>
          </a:p>
          <a:p>
            <a:pPr algn="l"/>
            <a:r>
              <a:rPr lang="es-ES_tradnl" sz="4400" b="1" dirty="0" smtClean="0">
                <a:solidFill>
                  <a:srgbClr val="FFFF00"/>
                </a:solidFill>
              </a:rPr>
              <a:t>( el qué y el para qué ).</a:t>
            </a:r>
          </a:p>
          <a:p>
            <a:pPr algn="l"/>
            <a:endParaRPr lang="es-ES_tradnl" sz="4400" dirty="0"/>
          </a:p>
        </p:txBody>
      </p:sp>
      <p:pic>
        <p:nvPicPr>
          <p:cNvPr id="20482" name="Picture 2" descr="http://blogdeuncatequista.files.wordpress.com/2009/11/jesus_y_nino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50046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bebesymas.com/Tite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851648" cy="154304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¿HOMILÍA CON TÍTERES, TEATRO GUIÑOL, ESCENIFICACIONES?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teresalbero.es/ht/i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875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minodegloria.files.wordpress.com/2009/07/paisaj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063852" cy="6994526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5643602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s-ES_tradnl" sz="3600" dirty="0" smtClean="0">
                <a:solidFill>
                  <a:srgbClr val="C00000"/>
                </a:solidFill>
              </a:rPr>
              <a:t>Hay que mirar los </a:t>
            </a:r>
            <a:r>
              <a:rPr lang="es-ES_tradnl" sz="3600" b="1" dirty="0" smtClean="0">
                <a:solidFill>
                  <a:srgbClr val="FFFF00"/>
                </a:solidFill>
              </a:rPr>
              <a:t>cinco criterios generales: </a:t>
            </a:r>
          </a:p>
          <a:p>
            <a:pPr marL="742950" indent="-742950" algn="l"/>
            <a:r>
              <a:rPr lang="es-ES_tradnl" sz="3600" dirty="0" smtClean="0"/>
              <a:t>+ Doble acercamiento</a:t>
            </a:r>
          </a:p>
          <a:p>
            <a:pPr marL="742950" indent="-742950" algn="l"/>
            <a:r>
              <a:rPr lang="es-ES_tradnl" sz="3600" dirty="0" smtClean="0"/>
              <a:t>+ Participación integral: de todo y de todos</a:t>
            </a:r>
          </a:p>
          <a:p>
            <a:pPr marL="742950" indent="-742950" algn="l"/>
            <a:r>
              <a:rPr lang="es-ES_tradnl" sz="3600" dirty="0" smtClean="0"/>
              <a:t>+ Misa= acción sagrada por excelencia</a:t>
            </a:r>
          </a:p>
          <a:p>
            <a:pPr marL="742950" indent="-742950" algn="l"/>
            <a:r>
              <a:rPr lang="es-ES_tradnl" sz="3600" dirty="0" smtClean="0"/>
              <a:t>+ Adaptación Psicológica</a:t>
            </a:r>
          </a:p>
          <a:p>
            <a:pPr marL="742950" indent="-742950" algn="l"/>
            <a:r>
              <a:rPr lang="es-ES_tradnl" sz="3600" dirty="0" smtClean="0"/>
              <a:t>+ Recursos mistagógicos </a:t>
            </a:r>
          </a:p>
          <a:p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bispadodevalparaiso.cl/obispado2/images/stories/b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00042"/>
            <a:ext cx="6753244" cy="5786478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endParaRPr lang="es-ES_tradnl" sz="2800" dirty="0" smtClean="0"/>
          </a:p>
          <a:p>
            <a:pPr marL="742950" indent="-742950" algn="l"/>
            <a:r>
              <a:rPr lang="es-ES_tradnl" sz="3600" dirty="0" smtClean="0"/>
              <a:t>2.	Ver  el DMN 47 ( criterio  de ayuda pedagógica ): facilite que los niños </a:t>
            </a:r>
            <a:r>
              <a:rPr lang="es-ES_tradnl" sz="3600" b="1" dirty="0" smtClean="0">
                <a:solidFill>
                  <a:srgbClr val="FFFF00"/>
                </a:solidFill>
              </a:rPr>
              <a:t>hagan suyas las lecturas bíblicas </a:t>
            </a:r>
            <a:r>
              <a:rPr lang="es-ES_tradnl" sz="3600" dirty="0" smtClean="0"/>
              <a:t>y </a:t>
            </a:r>
            <a:r>
              <a:rPr lang="es-ES_tradnl" sz="3600" b="1" dirty="0" smtClean="0">
                <a:solidFill>
                  <a:srgbClr val="FFFF00"/>
                </a:solidFill>
              </a:rPr>
              <a:t>descubran  más cada día la dignidad </a:t>
            </a:r>
            <a:r>
              <a:rPr lang="es-ES_tradnl" sz="3600" dirty="0" smtClean="0"/>
              <a:t>de la Palabra de Dios.</a:t>
            </a:r>
          </a:p>
          <a:p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osnavegantes.net/visionsp/12vis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aticanocatolico.com/portada_DeFotos/images_nuevaMisa/NMPayas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080500" cy="6994526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5500726"/>
          </a:xfrm>
        </p:spPr>
        <p:txBody>
          <a:bodyPr>
            <a:normAutofit/>
          </a:bodyPr>
          <a:lstStyle/>
          <a:p>
            <a:pPr marL="742950" indent="-742950" algn="l">
              <a:buAutoNum type="arabicPeriod" startAt="3"/>
            </a:pPr>
            <a:r>
              <a:rPr lang="es-ES_tradnl" sz="4000" dirty="0" smtClean="0">
                <a:solidFill>
                  <a:srgbClr val="FF0000"/>
                </a:solidFill>
              </a:rPr>
              <a:t>La escenificación ha de ser </a:t>
            </a:r>
            <a:r>
              <a:rPr lang="es-ES_tradnl" sz="4000" b="1" dirty="0" smtClean="0">
                <a:solidFill>
                  <a:srgbClr val="FF0000"/>
                </a:solidFill>
              </a:rPr>
              <a:t>sobria</a:t>
            </a:r>
            <a:r>
              <a:rPr lang="es-ES_tradnl" sz="4000" dirty="0" smtClean="0">
                <a:solidFill>
                  <a:srgbClr val="FF0000"/>
                </a:solidFill>
              </a:rPr>
              <a:t>, que </a:t>
            </a:r>
            <a:r>
              <a:rPr lang="es-ES_tradnl" sz="4000" b="1" dirty="0" smtClean="0">
                <a:solidFill>
                  <a:srgbClr val="FF0000"/>
                </a:solidFill>
              </a:rPr>
              <a:t>no necesite demasiada preparación ni aparato</a:t>
            </a:r>
            <a:r>
              <a:rPr lang="es-ES_tradnl" sz="4000" dirty="0" smtClean="0">
                <a:solidFill>
                  <a:srgbClr val="FF0000"/>
                </a:solidFill>
              </a:rPr>
              <a:t> ( DMN 47. 36 notas)</a:t>
            </a:r>
            <a:endParaRPr lang="es-ES_tradn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9293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sz="4000" dirty="0" smtClean="0">
                <a:solidFill>
                  <a:srgbClr val="FFFF00"/>
                </a:solidFill>
              </a:rPr>
              <a:t>REPASO A LA MISA EN SUS DIVERSOS MOMENTOS</a:t>
            </a:r>
          </a:p>
          <a:p>
            <a:pPr marL="742950" indent="-742950" algn="l">
              <a:buAutoNum type="arabicPeriod"/>
            </a:pPr>
            <a:r>
              <a:rPr lang="es-ES_tradnl" sz="4000" dirty="0" smtClean="0"/>
              <a:t>Repaso al DMN, IDEAS BÁSICAS y CRITERIOS GENERALES DEL DIRECTORIO DE LA MISA CON NIÑOS. </a:t>
            </a:r>
          </a:p>
          <a:p>
            <a:pPr marL="742950" indent="-742950" algn="l">
              <a:buAutoNum type="arabicPeriod"/>
            </a:pPr>
            <a:r>
              <a:rPr lang="es-ES_tradnl" sz="4000" dirty="0" smtClean="0"/>
              <a:t>Números 38 al 49</a:t>
            </a:r>
          </a:p>
          <a:p>
            <a:pPr marL="742950" indent="-742950" algn="l">
              <a:buAutoNum type="arabicPeriod"/>
            </a:pPr>
            <a:r>
              <a:rPr lang="es-ES_tradnl" sz="4000" dirty="0" smtClean="0"/>
              <a:t>Una experiencia de la CEI.</a:t>
            </a:r>
          </a:p>
          <a:p>
            <a:pPr marL="742950" indent="-742950" algn="l">
              <a:buAutoNum type="arabicPeriod"/>
            </a:pPr>
            <a:r>
              <a:rPr lang="es-ES_tradnl" sz="4000" dirty="0" smtClean="0"/>
              <a:t>Criterios para las Misas con títeres-teatro.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26.tinypic.com/346vo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331261" cy="6994525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57166"/>
            <a:ext cx="7854696" cy="6215106"/>
          </a:xfrm>
        </p:spPr>
        <p:txBody>
          <a:bodyPr>
            <a:normAutofit fontScale="92500"/>
          </a:bodyPr>
          <a:lstStyle/>
          <a:p>
            <a:pPr marL="742950" indent="-742950" algn="l">
              <a:buAutoNum type="arabicPeriod" startAt="3"/>
            </a:pPr>
            <a:endParaRPr lang="es-ES_tradnl" sz="2800" dirty="0" smtClean="0"/>
          </a:p>
          <a:p>
            <a:pPr marL="742950" indent="-742950" algn="l">
              <a:buAutoNum type="arabicPeriod" startAt="4"/>
            </a:pPr>
            <a:r>
              <a:rPr lang="es-ES_tradnl" sz="3600" dirty="0" smtClean="0">
                <a:solidFill>
                  <a:srgbClr val="FF0000"/>
                </a:solidFill>
              </a:rPr>
              <a:t>La liturgia </a:t>
            </a:r>
            <a:r>
              <a:rPr lang="es-ES_tradnl" sz="3600" b="1" dirty="0" smtClean="0">
                <a:solidFill>
                  <a:srgbClr val="FF0000"/>
                </a:solidFill>
              </a:rPr>
              <a:t>jamás debe aparecer como algo árido y puramente conceptual</a:t>
            </a:r>
            <a:r>
              <a:rPr lang="es-ES_tradnl" sz="3600" dirty="0" smtClean="0">
                <a:solidFill>
                  <a:srgbClr val="FF0000"/>
                </a:solidFill>
              </a:rPr>
              <a:t>. </a:t>
            </a:r>
          </a:p>
          <a:p>
            <a:pPr marL="742950" indent="-742950" algn="l"/>
            <a:r>
              <a:rPr lang="es-ES_tradnl" sz="3600" dirty="0" smtClean="0"/>
              <a:t>	( DM35 )</a:t>
            </a:r>
          </a:p>
          <a:p>
            <a:pPr marL="742950" indent="-742950" algn="l"/>
            <a:r>
              <a:rPr lang="es-ES_tradnl" sz="3600" dirty="0" smtClean="0"/>
              <a:t>a).	Y ha de procurar que los elementos que permitan a los niños </a:t>
            </a:r>
            <a:r>
              <a:rPr lang="es-ES_tradnl" sz="3600" b="1" dirty="0" smtClean="0">
                <a:solidFill>
                  <a:srgbClr val="FFFF00"/>
                </a:solidFill>
              </a:rPr>
              <a:t>contemplar las maravillas realizadas </a:t>
            </a:r>
            <a:r>
              <a:rPr lang="es-ES_tradnl" sz="3600" dirty="0" smtClean="0"/>
              <a:t>por Dios en la creación y en la redención</a:t>
            </a:r>
          </a:p>
          <a:p>
            <a:pPr marL="742950" indent="-742950" algn="l"/>
            <a:r>
              <a:rPr lang="es-ES_tradnl" sz="3600" dirty="0" smtClean="0"/>
              <a:t>b).	Que </a:t>
            </a:r>
            <a:r>
              <a:rPr lang="es-ES_tradnl" sz="3600" b="1" dirty="0" smtClean="0">
                <a:solidFill>
                  <a:srgbClr val="FFFF00"/>
                </a:solidFill>
              </a:rPr>
              <a:t>mediante la vista sostengan la oración.</a:t>
            </a:r>
          </a:p>
          <a:p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nes.foro-ciudad.com/fotos/30496-velilla-de-san-antonio-interior-de-igl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557216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 startAt="5"/>
            </a:pPr>
            <a:r>
              <a:rPr lang="es-ES_tradnl" sz="4400" dirty="0" smtClean="0"/>
              <a:t>La oportunidad mejor sería 	</a:t>
            </a:r>
            <a:r>
              <a:rPr lang="es-ES_tradnl" sz="4400" b="1" dirty="0" smtClean="0">
                <a:solidFill>
                  <a:srgbClr val="FFFF00"/>
                </a:solidFill>
              </a:rPr>
              <a:t>no el </a:t>
            </a:r>
            <a:r>
              <a:rPr lang="es-ES_tradnl" sz="4400" dirty="0" smtClean="0"/>
              <a:t>Domingo dado que </a:t>
            </a:r>
            <a:r>
              <a:rPr lang="es-ES_tradnl" sz="4400" b="1" dirty="0" smtClean="0">
                <a:solidFill>
                  <a:srgbClr val="FFFF00"/>
                </a:solidFill>
              </a:rPr>
              <a:t>se 	prefiere la misa en familia</a:t>
            </a:r>
            <a:r>
              <a:rPr lang="es-ES_tradnl" sz="4400" dirty="0" smtClean="0"/>
              <a:t>, sino entre semana con los 	elementos antes 	mencionados ( DMN 16-19 )</a:t>
            </a:r>
            <a:endParaRPr lang="es-ES_tradnl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lportaldelarcoiris.com.ar/fs_files/user_img/Arco%20Iris%2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7052237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000108"/>
            <a:ext cx="7854696" cy="3981028"/>
          </a:xfrm>
        </p:spPr>
        <p:txBody>
          <a:bodyPr>
            <a:normAutofit/>
          </a:bodyPr>
          <a:lstStyle/>
          <a:p>
            <a:pPr marL="742950" indent="-742950" algn="l">
              <a:buAutoNum type="arabicPeriod" startAt="5"/>
            </a:pPr>
            <a:endParaRPr lang="es-ES_tradnl" sz="2800" dirty="0" smtClean="0"/>
          </a:p>
          <a:p>
            <a:pPr marL="742950" indent="-742950" algn="l"/>
            <a:r>
              <a:rPr lang="es-ES_tradnl" sz="4400" dirty="0" smtClean="0">
                <a:solidFill>
                  <a:srgbClr val="C00000"/>
                </a:solidFill>
              </a:rPr>
              <a:t>6.	Que los recursos sean hechos por ellos mismos ( DMN 36 )</a:t>
            </a:r>
          </a:p>
          <a:p>
            <a:endParaRPr lang="es-ES_tradnl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panol.cri.cn/newes/chino/lesson20/img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51648" cy="312897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CRITERIOS GENERALES</a:t>
            </a:r>
            <a:br>
              <a:rPr lang="es-ES_tradnl" dirty="0" smtClean="0"/>
            </a:br>
            <a:r>
              <a:rPr lang="es-ES_tradnl" dirty="0" smtClean="0"/>
              <a:t>DEL DIRECTORIO DE LA MISA CON NIÑOS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ktb3000.net/blog/imagenes/miManoDere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000661" cy="4857761"/>
          </a:xfrm>
          <a:prstGeom prst="rect">
            <a:avLst/>
          </a:prstGeom>
          <a:noFill/>
        </p:spPr>
      </p:pic>
      <p:sp>
        <p:nvSpPr>
          <p:cNvPr id="5" name="4 Flecha a la derecha con muesca"/>
          <p:cNvSpPr/>
          <p:nvPr/>
        </p:nvSpPr>
        <p:spPr>
          <a:xfrm>
            <a:off x="6286512" y="478632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Flecha derecha"/>
          <p:cNvSpPr/>
          <p:nvPr/>
        </p:nvSpPr>
        <p:spPr>
          <a:xfrm>
            <a:off x="5429256" y="27146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Flecha arriba"/>
          <p:cNvSpPr/>
          <p:nvPr/>
        </p:nvSpPr>
        <p:spPr>
          <a:xfrm rot="1463419">
            <a:off x="4240074" y="1905394"/>
            <a:ext cx="428628" cy="9069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Flecha arriba"/>
          <p:cNvSpPr/>
          <p:nvPr/>
        </p:nvSpPr>
        <p:spPr>
          <a:xfrm rot="19794879">
            <a:off x="2928926" y="15001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Flecha izquierda"/>
          <p:cNvSpPr/>
          <p:nvPr/>
        </p:nvSpPr>
        <p:spPr>
          <a:xfrm rot="1926280">
            <a:off x="1768454" y="39376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Proceso"/>
          <p:cNvSpPr/>
          <p:nvPr/>
        </p:nvSpPr>
        <p:spPr>
          <a:xfrm>
            <a:off x="7429520" y="3714752"/>
            <a:ext cx="1714480" cy="2286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PLAN DE DIOS : ACERCAR LA EUCARISTÍA  A NIÑOS Y NIÑOS A VIDA CRISTIANA</a:t>
            </a:r>
          </a:p>
          <a:p>
            <a:pPr algn="ctr"/>
            <a:endParaRPr lang="es-ES_tradnl" dirty="0"/>
          </a:p>
        </p:txBody>
      </p:sp>
      <p:sp>
        <p:nvSpPr>
          <p:cNvPr id="11" name="10 Proceso"/>
          <p:cNvSpPr/>
          <p:nvPr/>
        </p:nvSpPr>
        <p:spPr>
          <a:xfrm>
            <a:off x="6715140" y="2071678"/>
            <a:ext cx="2000264" cy="13984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INVOLUCRAR EN LA PARTICIPACIÓN A TODOS.</a:t>
            </a:r>
            <a:endParaRPr lang="es-ES_tradnl" dirty="0"/>
          </a:p>
        </p:txBody>
      </p:sp>
      <p:sp>
        <p:nvSpPr>
          <p:cNvPr id="14" name="13 Proceso"/>
          <p:cNvSpPr/>
          <p:nvPr/>
        </p:nvSpPr>
        <p:spPr>
          <a:xfrm>
            <a:off x="4429124" y="428604"/>
            <a:ext cx="1714512" cy="13984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 UNA ACCIÓN SAGRADA POR EXCELENCIA</a:t>
            </a:r>
            <a:endParaRPr lang="es-ES_tradnl" dirty="0"/>
          </a:p>
        </p:txBody>
      </p:sp>
      <p:sp>
        <p:nvSpPr>
          <p:cNvPr id="15" name="14 Proceso"/>
          <p:cNvSpPr/>
          <p:nvPr/>
        </p:nvSpPr>
        <p:spPr>
          <a:xfrm>
            <a:off x="1142976" y="357166"/>
            <a:ext cx="1714512" cy="13984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ADAPTADA A SU PSICOLOGÍA</a:t>
            </a:r>
            <a:endParaRPr lang="es-ES_tradnl" dirty="0"/>
          </a:p>
        </p:txBody>
      </p:sp>
      <p:sp>
        <p:nvSpPr>
          <p:cNvPr id="16" name="15 Proceso"/>
          <p:cNvSpPr/>
          <p:nvPr/>
        </p:nvSpPr>
        <p:spPr>
          <a:xfrm>
            <a:off x="285720" y="2357430"/>
            <a:ext cx="1928826" cy="13984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COMO RECURSO MISTAGÓGICO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>
            <a:normAutofit fontScale="92500" lnSpcReduction="20000"/>
          </a:bodyPr>
          <a:lstStyle/>
          <a:p>
            <a:pPr marL="742950" indent="-742950" algn="ctr">
              <a:buAutoNum type="arabicPeriod"/>
            </a:pPr>
            <a:r>
              <a:rPr lang="es-ES_tradnl" sz="4800" b="1" dirty="0" smtClean="0">
                <a:solidFill>
                  <a:srgbClr val="FFFF00"/>
                </a:solidFill>
              </a:rPr>
              <a:t>¿Cuál es el plan de Dios sobre los niños? ACERCAR LA EUCARISTÍA A LOS NIÑOS Y LOS NIÑOS A LA VIDA CRISTIANA.</a:t>
            </a:r>
          </a:p>
          <a:p>
            <a:pPr marL="742950" indent="-742950" algn="l"/>
            <a:r>
              <a:rPr lang="es-ES_tradnl" sz="4800" dirty="0" smtClean="0"/>
              <a:t>+ 29 veces aparece en el NT</a:t>
            </a:r>
          </a:p>
          <a:p>
            <a:pPr marL="742950" indent="-742950" algn="l"/>
            <a:r>
              <a:rPr lang="es-ES_tradnl" sz="4800" dirty="0" smtClean="0"/>
              <a:t>+ ¿Qué hace, qué dice, Jesús y cuáles son sus actitudes para con los niños?</a:t>
            </a:r>
          </a:p>
          <a:p>
            <a:pPr marL="742950" indent="-742950" algn="l"/>
            <a:endParaRPr lang="es-ES_tradnl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/>
          <a:lstStyle/>
          <a:p>
            <a:pPr algn="l"/>
            <a:r>
              <a:rPr lang="es-ES" sz="2800" u="sng" dirty="0" smtClean="0">
                <a:hlinkClick r:id="rId2"/>
              </a:rPr>
              <a:t>http://www.biblija.net/biblija.cgi?biblia=biblia&amp;set=13&amp;l=es&amp;pos=1&amp;qall=1&amp;idq=23&amp;idp0=23&amp;q=%6E%69%26%23%32%34%31%3B%6F%73&amp;qids=ffffffffffffffffffffff3&amp;f=105&amp;step=20</a:t>
            </a:r>
            <a:endParaRPr lang="es-ES" sz="2800" u="sng" dirty="0" smtClean="0"/>
          </a:p>
          <a:p>
            <a:pPr algn="l"/>
            <a:endParaRPr lang="es-ES" sz="2800" u="sng" dirty="0" smtClean="0"/>
          </a:p>
          <a:p>
            <a:pPr algn="l"/>
            <a:r>
              <a:rPr lang="es-ES" sz="4000" dirty="0" smtClean="0"/>
              <a:t>+ Jesús los toca, ora, les impone las manos</a:t>
            </a:r>
          </a:p>
          <a:p>
            <a:pPr algn="l"/>
            <a:r>
              <a:rPr lang="es-ES" sz="4000" dirty="0" smtClean="0"/>
              <a:t>+ Dice: no se lo impidan… dejen que vengan a mí.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500726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/>
              <a:t>+ Ver el DMN </a:t>
            </a:r>
          </a:p>
          <a:p>
            <a:pPr algn="l"/>
            <a:r>
              <a:rPr lang="es-ES_tradnl" sz="4000" b="1" dirty="0" smtClean="0">
                <a:solidFill>
                  <a:srgbClr val="FFFF00"/>
                </a:solidFill>
              </a:rPr>
              <a:t>8: </a:t>
            </a:r>
            <a:r>
              <a:rPr lang="es-ES_tradnl" sz="4000" b="1" dirty="0" smtClean="0"/>
              <a:t>la celebración litúrgica dentro de la vida cristiana</a:t>
            </a:r>
          </a:p>
          <a:p>
            <a:pPr algn="l"/>
            <a:r>
              <a:rPr lang="es-ES_tradnl" sz="4000" b="1" dirty="0" smtClean="0">
                <a:solidFill>
                  <a:srgbClr val="FFFF00"/>
                </a:solidFill>
              </a:rPr>
              <a:t>15 : </a:t>
            </a:r>
            <a:r>
              <a:rPr lang="es-ES_tradnl" sz="4000" b="1" dirty="0" smtClean="0"/>
              <a:t>La vida cristiana, meta última</a:t>
            </a:r>
          </a:p>
          <a:p>
            <a:pPr algn="l"/>
            <a:r>
              <a:rPr lang="es-ES_tradnl" sz="4000" b="1" dirty="0" smtClean="0">
                <a:solidFill>
                  <a:srgbClr val="FFFF00"/>
                </a:solidFill>
              </a:rPr>
              <a:t>21: </a:t>
            </a:r>
            <a:r>
              <a:rPr lang="es-ES_tradnl" sz="4000" b="1" dirty="0" smtClean="0"/>
              <a:t>el objetivo final: la Eucaristía de la comunidad adulta. </a:t>
            </a:r>
            <a:endParaRPr lang="es-ES_tradnl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/>
          <a:lstStyle/>
          <a:p>
            <a:pPr algn="l"/>
            <a:r>
              <a:rPr lang="es-ES_tradnl" dirty="0" smtClean="0">
                <a:solidFill>
                  <a:srgbClr val="FFFF00"/>
                </a:solidFill>
              </a:rPr>
              <a:t>2.  Involucrar en la participación a todos.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3571900"/>
          </a:xfrm>
        </p:spPr>
        <p:txBody>
          <a:bodyPr>
            <a:normAutofit fontScale="92500"/>
          </a:bodyPr>
          <a:lstStyle/>
          <a:p>
            <a:pPr algn="l"/>
            <a:r>
              <a:rPr lang="es-ES_tradnl" sz="4000" dirty="0" smtClean="0"/>
              <a:t>22: Ministerios encomendados a los mismos niños.</a:t>
            </a:r>
          </a:p>
          <a:p>
            <a:pPr algn="l"/>
            <a:r>
              <a:rPr lang="es-ES_tradnl" sz="4000" dirty="0" smtClean="0"/>
              <a:t>26: el momento del día más adecuado.</a:t>
            </a:r>
          </a:p>
          <a:p>
            <a:pPr algn="l"/>
            <a:r>
              <a:rPr lang="es-ES_tradnl" sz="4000" dirty="0" smtClean="0"/>
              <a:t>29 : Preparar bien estas celebraciones.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7854696" cy="3766714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/>
              <a:t>32: Los instrumentos musicales.</a:t>
            </a:r>
          </a:p>
          <a:p>
            <a:pPr algn="l"/>
            <a:r>
              <a:rPr lang="es-ES_tradnl" sz="4000" dirty="0" smtClean="0"/>
              <a:t>37: El silencio</a:t>
            </a:r>
          </a:p>
          <a:p>
            <a:pPr algn="l"/>
            <a:r>
              <a:rPr lang="es-ES_tradnl" sz="4000" dirty="0" smtClean="0"/>
              <a:t>55: Celebración y vida de fe.</a:t>
            </a:r>
            <a:endParaRPr lang="es-ES_tradnl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470</Words>
  <Application>Microsoft Office PowerPoint</Application>
  <PresentationFormat>Presentación en pantalla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Diapositiva 1</vt:lpstr>
      <vt:lpstr>Diapositiva 2</vt:lpstr>
      <vt:lpstr>CRITERIOS GENERALES DEL DIRECTORIO DE LA MISA CON NIÑOS</vt:lpstr>
      <vt:lpstr>Diapositiva 4</vt:lpstr>
      <vt:lpstr>Diapositiva 5</vt:lpstr>
      <vt:lpstr>Diapositiva 6</vt:lpstr>
      <vt:lpstr>Diapositiva 7</vt:lpstr>
      <vt:lpstr>2.  Involucrar en la participación a todos.</vt:lpstr>
      <vt:lpstr>Diapositiva 9</vt:lpstr>
      <vt:lpstr>Diapositiva 10</vt:lpstr>
      <vt:lpstr>Diapositiva 11</vt:lpstr>
      <vt:lpstr>Diapositiva 12</vt:lpstr>
      <vt:lpstr>Diapositiva 13</vt:lpstr>
      <vt:lpstr>¿HOMILÍA CON TÍTERES, TEATRO GUIÑOL, ESCENIFICACIONES?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USUARIO</cp:lastModifiedBy>
  <cp:revision>33</cp:revision>
  <dcterms:created xsi:type="dcterms:W3CDTF">2010-07-01T09:48:09Z</dcterms:created>
  <dcterms:modified xsi:type="dcterms:W3CDTF">2010-08-16T23:43:19Z</dcterms:modified>
</cp:coreProperties>
</file>